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5" roundtripDataSignature="AMtx7mgOtFb0lsSeRgkswr+teShnJm/i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516" y="1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customschemas.google.com/relationships/presentationmetadata" Target="meta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0768143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1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1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1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1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1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0"/>
          <p:cNvSpPr>
            <a:spLocks noGrp="1"/>
          </p:cNvSpPr>
          <p:nvPr>
            <p:ph type="pic" idx="2"/>
          </p:nvPr>
        </p:nvSpPr>
        <p:spPr>
          <a:xfrm>
            <a:off x="5183188" y="987425"/>
            <a:ext cx="6172200" cy="4873625"/>
          </a:xfrm>
          <a:prstGeom prst="rect">
            <a:avLst/>
          </a:prstGeom>
          <a:noFill/>
          <a:ln>
            <a:noFill/>
          </a:ln>
        </p:spPr>
      </p:sp>
      <p:sp>
        <p:nvSpPr>
          <p:cNvPr id="64" name="Google Shape;64;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a:stretch/>
        </p:blipFill>
        <p:spPr>
          <a:xfrm>
            <a:off x="0" y="-1"/>
            <a:ext cx="12192001" cy="6946207"/>
          </a:xfrm>
          <a:prstGeom prst="rect">
            <a:avLst/>
          </a:prstGeom>
          <a:noFill/>
          <a:ln>
            <a:noFill/>
          </a:ln>
        </p:spPr>
      </p:pic>
      <p:sp>
        <p:nvSpPr>
          <p:cNvPr id="85" name="Google Shape;85;p1"/>
          <p:cNvSpPr txBox="1"/>
          <p:nvPr/>
        </p:nvSpPr>
        <p:spPr>
          <a:xfrm>
            <a:off x="3269675" y="184727"/>
            <a:ext cx="5929744" cy="584775"/>
          </a:xfrm>
          <a:prstGeom prst="rect">
            <a:avLst/>
          </a:prstGeom>
          <a:noFill/>
          <a:ln w="9525" cap="flat" cmpd="sng">
            <a:solidFill>
              <a:srgbClr val="A3D7F7"/>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3200" b="0" i="0" u="none" strike="noStrike" cap="none">
                <a:solidFill>
                  <a:schemeClr val="dk1"/>
                </a:solidFill>
                <a:latin typeface="Times New Roman"/>
                <a:ea typeface="Times New Roman"/>
                <a:cs typeface="Times New Roman"/>
                <a:sym typeface="Times New Roman"/>
              </a:rPr>
              <a:t>Welcome to Beautiful Bangladesh!</a:t>
            </a:r>
            <a:endParaRPr/>
          </a:p>
        </p:txBody>
      </p:sp>
      <p:sp>
        <p:nvSpPr>
          <p:cNvPr id="86" name="Google Shape;86;p1"/>
          <p:cNvSpPr txBox="1"/>
          <p:nvPr/>
        </p:nvSpPr>
        <p:spPr>
          <a:xfrm>
            <a:off x="3528291" y="902217"/>
            <a:ext cx="1773382"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Presented by-</a:t>
            </a:r>
            <a:endParaRPr/>
          </a:p>
        </p:txBody>
      </p:sp>
      <p:sp>
        <p:nvSpPr>
          <p:cNvPr id="87" name="Google Shape;87;p1"/>
          <p:cNvSpPr txBox="1"/>
          <p:nvPr/>
        </p:nvSpPr>
        <p:spPr>
          <a:xfrm>
            <a:off x="4285672" y="1302327"/>
            <a:ext cx="2170546" cy="1015622"/>
          </a:xfrm>
          <a:prstGeom prst="rect">
            <a:avLst/>
          </a:prstGeom>
          <a:noFill/>
          <a:ln w="9525" cap="flat" cmpd="sng">
            <a:solidFill>
              <a:srgbClr val="D5E6F8"/>
            </a:solidFill>
            <a:prstDash val="solid"/>
            <a:round/>
            <a:headEnd type="none" w="sm" len="sm"/>
            <a:tailEnd type="none" w="sm" len="sm"/>
          </a:ln>
        </p:spPr>
        <p:txBody>
          <a:bodyPr spcFirstLastPara="1" wrap="square" lIns="91425" tIns="45700" rIns="91425" bIns="45700" anchor="t" anchorCtr="0">
            <a:spAutoFit/>
          </a:bodyPr>
          <a:lstStyle/>
          <a:p>
            <a:pPr lvl="0" algn="ctr"/>
            <a:r>
              <a:rPr lang="en-US" sz="2000" dirty="0" err="1" smtClean="0">
                <a:solidFill>
                  <a:schemeClr val="dk1"/>
                </a:solidFill>
                <a:latin typeface="Times New Roman"/>
                <a:ea typeface="Times New Roman"/>
                <a:cs typeface="Times New Roman"/>
                <a:sym typeface="Times New Roman"/>
              </a:rPr>
              <a:t>Md</a:t>
            </a:r>
            <a:r>
              <a:rPr lang="en-US" sz="2000" dirty="0" smtClean="0">
                <a:solidFill>
                  <a:schemeClr val="dk1"/>
                </a:solidFill>
                <a:latin typeface="Times New Roman"/>
                <a:ea typeface="Times New Roman"/>
                <a:cs typeface="Times New Roman"/>
                <a:sym typeface="Times New Roman"/>
              </a:rPr>
              <a:t> </a:t>
            </a:r>
            <a:r>
              <a:rPr lang="en-US" sz="2000" dirty="0" err="1" smtClean="0">
                <a:solidFill>
                  <a:schemeClr val="dk1"/>
                </a:solidFill>
                <a:latin typeface="Times New Roman"/>
                <a:ea typeface="Times New Roman"/>
                <a:cs typeface="Times New Roman"/>
                <a:sym typeface="Times New Roman"/>
              </a:rPr>
              <a:t>Miraj</a:t>
            </a:r>
            <a:endParaRPr lang="en-US" sz="2000" dirty="0" smtClean="0">
              <a:solidFill>
                <a:schemeClr val="dk1"/>
              </a:solidFill>
              <a:latin typeface="Times New Roman"/>
              <a:ea typeface="Times New Roman"/>
              <a:cs typeface="Times New Roman"/>
              <a:sym typeface="Times New Roman"/>
            </a:endParaRPr>
          </a:p>
          <a:p>
            <a:pPr marL="0" marR="0" lvl="0" indent="0" algn="ctr" rtl="0">
              <a:spcBef>
                <a:spcPts val="0"/>
              </a:spcBef>
              <a:spcAft>
                <a:spcPts val="0"/>
              </a:spcAft>
              <a:buNone/>
            </a:pPr>
            <a:r>
              <a:rPr lang="en-US" sz="2000" dirty="0" smtClean="0">
                <a:solidFill>
                  <a:schemeClr val="dk1"/>
                </a:solidFill>
                <a:latin typeface="Times New Roman"/>
                <a:ea typeface="Times New Roman"/>
                <a:cs typeface="Times New Roman"/>
                <a:sym typeface="Times New Roman"/>
              </a:rPr>
              <a:t>Roll</a:t>
            </a:r>
            <a:r>
              <a:rPr lang="en-US" sz="2000" dirty="0">
                <a:solidFill>
                  <a:schemeClr val="dk1"/>
                </a:solidFill>
                <a:latin typeface="Times New Roman"/>
                <a:ea typeface="Times New Roman"/>
                <a:cs typeface="Times New Roman"/>
                <a:sym typeface="Times New Roman"/>
              </a:rPr>
              <a:t>: </a:t>
            </a:r>
            <a:r>
              <a:rPr lang="en-US" sz="2000" dirty="0" smtClean="0">
                <a:solidFill>
                  <a:schemeClr val="dk1"/>
                </a:solidFill>
                <a:latin typeface="Times New Roman"/>
                <a:ea typeface="Times New Roman"/>
                <a:cs typeface="Times New Roman"/>
                <a:sym typeface="Times New Roman"/>
              </a:rPr>
              <a:t>01-058-04</a:t>
            </a:r>
            <a:endParaRPr dirty="0"/>
          </a:p>
          <a:p>
            <a:pPr marL="0" marR="0" lvl="0" indent="0" algn="ctr" rtl="0">
              <a:spcBef>
                <a:spcPts val="0"/>
              </a:spcBef>
              <a:spcAft>
                <a:spcPts val="0"/>
              </a:spcAft>
              <a:buNone/>
            </a:pPr>
            <a:r>
              <a:rPr lang="en-US" sz="2000" dirty="0" smtClean="0">
                <a:solidFill>
                  <a:schemeClr val="dk1"/>
                </a:solidFill>
                <a:latin typeface="Times New Roman"/>
                <a:ea typeface="Times New Roman"/>
                <a:cs typeface="Times New Roman"/>
                <a:sym typeface="Times New Roman"/>
              </a:rPr>
              <a:t>Batch-56</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2000"/>
                                        <p:tgtEl>
                                          <p:spTgt spid="8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
                                        </p:tgtEl>
                                        <p:attrNameLst>
                                          <p:attrName>style.visibility</p:attrName>
                                        </p:attrNameLst>
                                      </p:cBhvr>
                                      <p:to>
                                        <p:strVal val="visible"/>
                                      </p:to>
                                    </p:set>
                                    <p:animEffect transition="in" filter="fade">
                                      <p:cBhvr>
                                        <p:cTn id="17" dur="500"/>
                                        <p:tgtEl>
                                          <p:spTgt spid="8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pic>
        <p:nvPicPr>
          <p:cNvPr id="176" name="Google Shape;176;p10"/>
          <p:cNvPicPr preferRelativeResize="0"/>
          <p:nvPr/>
        </p:nvPicPr>
        <p:blipFill rotWithShape="1">
          <a:blip r:embed="rId3">
            <a:alphaModFix/>
          </a:blip>
          <a:srcRect l="-3" t="256" r="4" b="1"/>
          <a:stretch/>
        </p:blipFill>
        <p:spPr>
          <a:xfrm>
            <a:off x="0" y="0"/>
            <a:ext cx="12192000" cy="68580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20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grpSp>
        <p:nvGrpSpPr>
          <p:cNvPr id="92" name="Google Shape;92;p2"/>
          <p:cNvGrpSpPr/>
          <p:nvPr/>
        </p:nvGrpSpPr>
        <p:grpSpPr>
          <a:xfrm>
            <a:off x="1380934" y="1635868"/>
            <a:ext cx="9161727" cy="3766370"/>
            <a:chOff x="4916" y="810102"/>
            <a:chExt cx="9161727" cy="3766370"/>
          </a:xfrm>
        </p:grpSpPr>
        <p:sp>
          <p:nvSpPr>
            <p:cNvPr id="93" name="Google Shape;93;p2"/>
            <p:cNvSpPr/>
            <p:nvPr/>
          </p:nvSpPr>
          <p:spPr>
            <a:xfrm>
              <a:off x="4916" y="810102"/>
              <a:ext cx="1696563" cy="1168932"/>
            </a:xfrm>
            <a:prstGeom prst="roundRect">
              <a:avLst>
                <a:gd name="adj" fmla="val 16667"/>
              </a:avLst>
            </a:prstGeom>
            <a:blipFill rotWithShape="1">
              <a:blip r:embed="rId3">
                <a:alphaModFix/>
              </a:blip>
              <a:stretch>
                <a:fillRect l="-9999" r="-9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16" y="1979034"/>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txBox="1"/>
            <p:nvPr/>
          </p:nvSpPr>
          <p:spPr>
            <a:xfrm>
              <a:off x="4916" y="1979034"/>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Bil</a:t>
              </a:r>
              <a:endParaRPr/>
            </a:p>
          </p:txBody>
        </p:sp>
        <p:sp>
          <p:nvSpPr>
            <p:cNvPr id="96" name="Google Shape;96;p2"/>
            <p:cNvSpPr/>
            <p:nvPr/>
          </p:nvSpPr>
          <p:spPr>
            <a:xfrm>
              <a:off x="1871207" y="810102"/>
              <a:ext cx="1696563" cy="1168932"/>
            </a:xfrm>
            <a:prstGeom prst="roundRect">
              <a:avLst>
                <a:gd name="adj" fmla="val 16667"/>
              </a:avLst>
            </a:prstGeom>
            <a:blipFill rotWithShape="1">
              <a:blip r:embed="rId4">
                <a:alphaModFix/>
              </a:blip>
              <a:stretch>
                <a:fillRect l="-33999" r="-3399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871207" y="1979034"/>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txBox="1"/>
            <p:nvPr/>
          </p:nvSpPr>
          <p:spPr>
            <a:xfrm>
              <a:off x="1871207" y="1979034"/>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Sajek </a:t>
              </a:r>
              <a:r>
                <a:rPr lang="en-US" sz="1500">
                  <a:solidFill>
                    <a:schemeClr val="dk1"/>
                  </a:solidFill>
                  <a:latin typeface="Times New Roman"/>
                  <a:ea typeface="Times New Roman"/>
                  <a:cs typeface="Times New Roman"/>
                  <a:sym typeface="Times New Roman"/>
                </a:rPr>
                <a:t>Vally</a:t>
              </a:r>
              <a:endParaRPr/>
            </a:p>
          </p:txBody>
        </p:sp>
        <p:sp>
          <p:nvSpPr>
            <p:cNvPr id="99" name="Google Shape;99;p2"/>
            <p:cNvSpPr/>
            <p:nvPr/>
          </p:nvSpPr>
          <p:spPr>
            <a:xfrm>
              <a:off x="3737498" y="810102"/>
              <a:ext cx="1696563" cy="1168932"/>
            </a:xfrm>
            <a:prstGeom prst="roundRect">
              <a:avLst>
                <a:gd name="adj" fmla="val 16667"/>
              </a:avLst>
            </a:prstGeom>
            <a:blipFill rotWithShape="1">
              <a:blip r:embed="rId5">
                <a:alphaModFix/>
              </a:blip>
              <a:stretch>
                <a:fillRect t="-1998" b="-1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3737498" y="1979034"/>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txBox="1"/>
            <p:nvPr/>
          </p:nvSpPr>
          <p:spPr>
            <a:xfrm>
              <a:off x="3737498" y="1979034"/>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Hill </a:t>
              </a:r>
              <a:r>
                <a:rPr lang="en-US" sz="1500">
                  <a:solidFill>
                    <a:schemeClr val="dk1"/>
                  </a:solidFill>
                  <a:latin typeface="Times New Roman"/>
                  <a:ea typeface="Times New Roman"/>
                  <a:cs typeface="Times New Roman"/>
                  <a:sym typeface="Times New Roman"/>
                </a:rPr>
                <a:t>Tracts</a:t>
              </a:r>
              <a:endParaRPr/>
            </a:p>
          </p:txBody>
        </p:sp>
        <p:sp>
          <p:nvSpPr>
            <p:cNvPr id="102" name="Google Shape;102;p2"/>
            <p:cNvSpPr/>
            <p:nvPr/>
          </p:nvSpPr>
          <p:spPr>
            <a:xfrm>
              <a:off x="5603789" y="810102"/>
              <a:ext cx="1696563" cy="1168932"/>
            </a:xfrm>
            <a:prstGeom prst="roundRect">
              <a:avLst>
                <a:gd name="adj" fmla="val 16667"/>
              </a:avLst>
            </a:prstGeom>
            <a:blipFill rotWithShape="1">
              <a:blip r:embed="rId6">
                <a:alphaModFix/>
              </a:blip>
              <a:stretch>
                <a:fillRect l="-13997" r="-1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603789" y="1979034"/>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txBox="1"/>
            <p:nvPr/>
          </p:nvSpPr>
          <p:spPr>
            <a:xfrm>
              <a:off x="5603789" y="1979034"/>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Cox’s Bazar</a:t>
              </a:r>
              <a:endParaRPr/>
            </a:p>
          </p:txBody>
        </p:sp>
        <p:sp>
          <p:nvSpPr>
            <p:cNvPr id="105" name="Google Shape;105;p2"/>
            <p:cNvSpPr/>
            <p:nvPr/>
          </p:nvSpPr>
          <p:spPr>
            <a:xfrm>
              <a:off x="7470080" y="810102"/>
              <a:ext cx="1696563" cy="1168932"/>
            </a:xfrm>
            <a:prstGeom prst="roundRect">
              <a:avLst>
                <a:gd name="adj" fmla="val 16667"/>
              </a:avLst>
            </a:prstGeom>
            <a:blipFill rotWithShape="1">
              <a:blip r:embed="rId7">
                <a:alphaModFix/>
              </a:blip>
              <a:stretch>
                <a:fillRect l="-9999" r="-9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7470080" y="1979034"/>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txBox="1"/>
            <p:nvPr/>
          </p:nvSpPr>
          <p:spPr>
            <a:xfrm>
              <a:off x="7470080" y="1979034"/>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Tiger</a:t>
              </a:r>
              <a:endParaRPr/>
            </a:p>
          </p:txBody>
        </p:sp>
        <p:sp>
          <p:nvSpPr>
            <p:cNvPr id="108" name="Google Shape;108;p2"/>
            <p:cNvSpPr/>
            <p:nvPr/>
          </p:nvSpPr>
          <p:spPr>
            <a:xfrm>
              <a:off x="938062" y="2778116"/>
              <a:ext cx="1696563" cy="1168932"/>
            </a:xfrm>
            <a:prstGeom prst="roundRect">
              <a:avLst>
                <a:gd name="adj" fmla="val 16667"/>
              </a:avLst>
            </a:prstGeom>
            <a:blipFill rotWithShape="1">
              <a:blip r:embed="rId8">
                <a:alphaModFix/>
              </a:blip>
              <a:stretch>
                <a:fillRect l="-1998" r="-1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938062" y="3947048"/>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txBox="1"/>
            <p:nvPr/>
          </p:nvSpPr>
          <p:spPr>
            <a:xfrm>
              <a:off x="938062" y="3947048"/>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Gutia Mosque</a:t>
              </a:r>
              <a:endParaRPr/>
            </a:p>
          </p:txBody>
        </p:sp>
        <p:sp>
          <p:nvSpPr>
            <p:cNvPr id="111" name="Google Shape;111;p2"/>
            <p:cNvSpPr/>
            <p:nvPr/>
          </p:nvSpPr>
          <p:spPr>
            <a:xfrm>
              <a:off x="2804353" y="2778116"/>
              <a:ext cx="1696563" cy="1168932"/>
            </a:xfrm>
            <a:prstGeom prst="roundRect">
              <a:avLst>
                <a:gd name="adj" fmla="val 16667"/>
              </a:avLst>
            </a:prstGeom>
            <a:blipFill rotWithShape="1">
              <a:blip r:embed="rId9">
                <a:alphaModFix/>
              </a:blip>
              <a:stretch>
                <a:fillRect l="-4999" r="-4998"/>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804353" y="3947048"/>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txBox="1"/>
            <p:nvPr/>
          </p:nvSpPr>
          <p:spPr>
            <a:xfrm>
              <a:off x="2804353" y="3947048"/>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Calibri"/>
                <a:buNone/>
              </a:pPr>
              <a:r>
                <a:rPr lang="en-US" sz="1500">
                  <a:solidFill>
                    <a:schemeClr val="dk1"/>
                  </a:solidFill>
                  <a:latin typeface="Calibri"/>
                  <a:ea typeface="Calibri"/>
                  <a:cs typeface="Calibri"/>
                  <a:sym typeface="Calibri"/>
                </a:rPr>
                <a:t>St. </a:t>
              </a:r>
              <a:r>
                <a:rPr lang="en-US" sz="1500">
                  <a:solidFill>
                    <a:schemeClr val="dk1"/>
                  </a:solidFill>
                  <a:latin typeface="Times New Roman"/>
                  <a:ea typeface="Times New Roman"/>
                  <a:cs typeface="Times New Roman"/>
                  <a:sym typeface="Times New Roman"/>
                </a:rPr>
                <a:t>Martin’s</a:t>
              </a:r>
              <a:r>
                <a:rPr lang="en-US" sz="1500">
                  <a:solidFill>
                    <a:schemeClr val="dk1"/>
                  </a:solidFill>
                  <a:latin typeface="Calibri"/>
                  <a:ea typeface="Calibri"/>
                  <a:cs typeface="Calibri"/>
                  <a:sym typeface="Calibri"/>
                </a:rPr>
                <a:t> Island</a:t>
              </a:r>
              <a:endParaRPr/>
            </a:p>
            <a:p>
              <a:pPr marL="0" marR="0" lvl="0" indent="0" algn="ctr" rtl="0">
                <a:lnSpc>
                  <a:spcPct val="90000"/>
                </a:lnSpc>
                <a:spcBef>
                  <a:spcPts val="525"/>
                </a:spcBef>
                <a:spcAft>
                  <a:spcPts val="0"/>
                </a:spcAft>
                <a:buClr>
                  <a:schemeClr val="dk1"/>
                </a:buClr>
                <a:buSzPts val="1500"/>
                <a:buFont typeface="Calibri"/>
                <a:buNone/>
              </a:pPr>
              <a:endParaRPr sz="1500">
                <a:solidFill>
                  <a:schemeClr val="dk1"/>
                </a:solidFill>
                <a:latin typeface="Calibri"/>
                <a:ea typeface="Calibri"/>
                <a:cs typeface="Calibri"/>
                <a:sym typeface="Calibri"/>
              </a:endParaRPr>
            </a:p>
          </p:txBody>
        </p:sp>
        <p:sp>
          <p:nvSpPr>
            <p:cNvPr id="114" name="Google Shape;114;p2"/>
            <p:cNvSpPr/>
            <p:nvPr/>
          </p:nvSpPr>
          <p:spPr>
            <a:xfrm>
              <a:off x="4670644" y="2778116"/>
              <a:ext cx="1696563" cy="1168932"/>
            </a:xfrm>
            <a:prstGeom prst="roundRect">
              <a:avLst>
                <a:gd name="adj" fmla="val 16667"/>
              </a:avLst>
            </a:prstGeom>
            <a:blipFill rotWithShape="1">
              <a:blip r:embed="rId10">
                <a:alphaModFix/>
              </a:blip>
              <a:stretch>
                <a:fillRect t="-3999" b="-3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4670644" y="3947048"/>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txBox="1"/>
            <p:nvPr/>
          </p:nvSpPr>
          <p:spPr>
            <a:xfrm>
              <a:off x="4670644" y="3947048"/>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Kuakata</a:t>
              </a:r>
              <a:endParaRPr sz="1500">
                <a:solidFill>
                  <a:schemeClr val="dk1"/>
                </a:solidFill>
                <a:latin typeface="Times New Roman"/>
                <a:ea typeface="Times New Roman"/>
                <a:cs typeface="Times New Roman"/>
                <a:sym typeface="Times New Roman"/>
              </a:endParaRPr>
            </a:p>
          </p:txBody>
        </p:sp>
        <p:sp>
          <p:nvSpPr>
            <p:cNvPr id="117" name="Google Shape;117;p2"/>
            <p:cNvSpPr/>
            <p:nvPr/>
          </p:nvSpPr>
          <p:spPr>
            <a:xfrm>
              <a:off x="6536935" y="2778116"/>
              <a:ext cx="1696563" cy="1168932"/>
            </a:xfrm>
            <a:prstGeom prst="roundRect">
              <a:avLst>
                <a:gd name="adj" fmla="val 16667"/>
              </a:avLst>
            </a:prstGeom>
            <a:blipFill rotWithShape="1">
              <a:blip r:embed="rId11">
                <a:alphaModFix/>
              </a:blip>
              <a:stretch>
                <a:fillRect l="-1998" r="-1999"/>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536935" y="3947048"/>
              <a:ext cx="1696563" cy="62942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txBox="1"/>
            <p:nvPr/>
          </p:nvSpPr>
          <p:spPr>
            <a:xfrm>
              <a:off x="6536935" y="3947048"/>
              <a:ext cx="1696563" cy="629424"/>
            </a:xfrm>
            <a:prstGeom prst="rect">
              <a:avLst/>
            </a:prstGeom>
            <a:noFill/>
            <a:ln>
              <a:noFill/>
            </a:ln>
          </p:spPr>
          <p:txBody>
            <a:bodyPr spcFirstLastPara="1" wrap="square" lIns="106675" tIns="106675" rIns="106675" bIns="0" anchor="t" anchorCtr="0">
              <a:noAutofit/>
            </a:bodyPr>
            <a:lstStyle/>
            <a:p>
              <a:pPr marL="0" marR="0" lvl="0" indent="0" algn="ctr" rtl="0">
                <a:lnSpc>
                  <a:spcPct val="90000"/>
                </a:lnSpc>
                <a:spcBef>
                  <a:spcPts val="0"/>
                </a:spcBef>
                <a:spcAft>
                  <a:spcPts val="0"/>
                </a:spcAft>
                <a:buClr>
                  <a:schemeClr val="dk1"/>
                </a:buClr>
                <a:buSzPts val="1500"/>
                <a:buFont typeface="Times New Roman"/>
                <a:buNone/>
              </a:pPr>
              <a:r>
                <a:rPr lang="en-US" sz="1500">
                  <a:solidFill>
                    <a:schemeClr val="dk1"/>
                  </a:solidFill>
                  <a:latin typeface="Times New Roman"/>
                  <a:ea typeface="Times New Roman"/>
                  <a:cs typeface="Times New Roman"/>
                  <a:sym typeface="Times New Roman"/>
                </a:rPr>
                <a:t>Tea Garden</a:t>
              </a:r>
              <a:endParaRPr/>
            </a:p>
          </p:txBody>
        </p:sp>
      </p:grpSp>
      <p:sp>
        <p:nvSpPr>
          <p:cNvPr id="120" name="Google Shape;120;p2"/>
          <p:cNvSpPr txBox="1"/>
          <p:nvPr/>
        </p:nvSpPr>
        <p:spPr>
          <a:xfrm>
            <a:off x="3057236" y="410267"/>
            <a:ext cx="6548582" cy="830997"/>
          </a:xfrm>
          <a:prstGeom prst="rect">
            <a:avLst/>
          </a:prstGeom>
          <a:noFill/>
          <a:ln w="9525" cap="flat" cmpd="sng">
            <a:solidFill>
              <a:srgbClr val="7EC4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There are lot of scenic beauty herein Bangladesh.</a:t>
            </a:r>
            <a:endParaRPr/>
          </a:p>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		Let’s have a brief look.</a:t>
            </a: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fade">
                                      <p:cBhvr>
                                        <p:cTn id="7"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5" name="Google Shape;125;p3"/>
          <p:cNvPicPr preferRelativeResize="0"/>
          <p:nvPr/>
        </p:nvPicPr>
        <p:blipFill rotWithShape="1">
          <a:blip r:embed="rId3">
            <a:alphaModFix/>
          </a:blip>
          <a:srcRect/>
          <a:stretch/>
        </p:blipFill>
        <p:spPr>
          <a:xfrm>
            <a:off x="71720" y="0"/>
            <a:ext cx="9628632" cy="6858000"/>
          </a:xfrm>
          <a:prstGeom prst="chord">
            <a:avLst>
              <a:gd name="adj1" fmla="val 2700000"/>
              <a:gd name="adj2" fmla="val 16200000"/>
            </a:avLst>
          </a:prstGeom>
          <a:noFill/>
          <a:ln>
            <a:noFill/>
          </a:ln>
        </p:spPr>
      </p:pic>
      <p:sp>
        <p:nvSpPr>
          <p:cNvPr id="126" name="Google Shape;126;p3"/>
          <p:cNvSpPr txBox="1"/>
          <p:nvPr/>
        </p:nvSpPr>
        <p:spPr>
          <a:xfrm>
            <a:off x="6336139" y="572655"/>
            <a:ext cx="5495636" cy="523220"/>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chemeClr val="dk1"/>
                </a:solidFill>
                <a:latin typeface="Times"/>
                <a:ea typeface="Times"/>
                <a:cs typeface="Times"/>
                <a:sym typeface="Times"/>
              </a:rPr>
              <a:t>1. Sundarbans: Beautiful Bangladesh</a:t>
            </a:r>
            <a:endParaRPr/>
          </a:p>
        </p:txBody>
      </p:sp>
      <p:sp>
        <p:nvSpPr>
          <p:cNvPr id="127" name="Google Shape;127;p3"/>
          <p:cNvSpPr txBox="1"/>
          <p:nvPr/>
        </p:nvSpPr>
        <p:spPr>
          <a:xfrm>
            <a:off x="6797964" y="1644073"/>
            <a:ext cx="4959927" cy="2308324"/>
          </a:xfrm>
          <a:prstGeom prst="rect">
            <a:avLst/>
          </a:prstGeom>
          <a:noFill/>
          <a:ln w="9525" cap="flat" cmpd="sng">
            <a:solidFill>
              <a:srgbClr val="136A14"/>
            </a:solidFill>
            <a:prstDash val="solid"/>
            <a:round/>
            <a:headEnd type="none" w="sm" len="sm"/>
            <a:tailEnd type="none" w="sm" len="sm"/>
          </a:ln>
          <a:effectLst>
            <a:outerShdw blurRad="76200" sy="23000" kx="1200000" algn="br" rotWithShape="0">
              <a:srgbClr val="000000">
                <a:alpha val="20000"/>
              </a:srgbClr>
            </a:outerShdw>
          </a:effectLst>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There is a mangrove forest, i. e. Sundarbans, located in the southern part of Bangladesh and it is the only economical means of five districts, i. e. Satkhira, Khulna, Bagerhat, Patuakhali, Barguna.</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It is declared as ecological critical area by the Government of Bangladesh under the Bangladesh Environment Conservation Act, 1995</a:t>
            </a:r>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6"/>
                                        </p:tgtEl>
                                        <p:attrNameLst>
                                          <p:attrName>style.visibility</p:attrName>
                                        </p:attrNameLst>
                                      </p:cBhvr>
                                      <p:to>
                                        <p:strVal val="visible"/>
                                      </p:to>
                                    </p:set>
                                    <p:anim calcmode="lin" valueType="num">
                                      <p:cBhvr additive="base">
                                        <p:cTn id="12" dur="500"/>
                                        <p:tgtEl>
                                          <p:spTgt spid="12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7"/>
                                        </p:tgtEl>
                                        <p:attrNameLst>
                                          <p:attrName>style.visibility</p:attrName>
                                        </p:attrNameLst>
                                      </p:cBhvr>
                                      <p:to>
                                        <p:strVal val="visible"/>
                                      </p:to>
                                    </p:set>
                                    <p:animEffect transition="in" filter="fade">
                                      <p:cBhvr>
                                        <p:cTn id="1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4"/>
          <p:cNvPicPr preferRelativeResize="0"/>
          <p:nvPr/>
        </p:nvPicPr>
        <p:blipFill rotWithShape="1">
          <a:blip r:embed="rId3">
            <a:alphaModFix/>
          </a:blip>
          <a:srcRect/>
          <a:stretch/>
        </p:blipFill>
        <p:spPr>
          <a:xfrm>
            <a:off x="459648" y="914400"/>
            <a:ext cx="6613605" cy="4710545"/>
          </a:xfrm>
          <a:prstGeom prst="flowChartOnlineStorage">
            <a:avLst/>
          </a:prstGeom>
          <a:noFill/>
          <a:ln>
            <a:noFill/>
          </a:ln>
        </p:spPr>
      </p:pic>
      <p:sp>
        <p:nvSpPr>
          <p:cNvPr id="133" name="Google Shape;133;p4"/>
          <p:cNvSpPr txBox="1"/>
          <p:nvPr/>
        </p:nvSpPr>
        <p:spPr>
          <a:xfrm>
            <a:off x="6751782" y="979177"/>
            <a:ext cx="5137588" cy="738664"/>
          </a:xfrm>
          <a:prstGeom prst="rect">
            <a:avLst/>
          </a:prstGeom>
          <a:noFill/>
          <a:ln>
            <a:noFill/>
          </a:ln>
          <a:effectLst>
            <a:outerShdw blurRad="44450" dist="27940" dir="5400000" algn="ctr">
              <a:srgbClr val="000000">
                <a:alpha val="31764"/>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a:ea typeface="Times"/>
                <a:cs typeface="Times"/>
                <a:sym typeface="Times"/>
              </a:rPr>
              <a:t>1.1. Sundarbans: Beautiful Bangladesh</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4" name="Google Shape;134;p4"/>
          <p:cNvSpPr txBox="1"/>
          <p:nvPr/>
        </p:nvSpPr>
        <p:spPr>
          <a:xfrm>
            <a:off x="6446981" y="1717841"/>
            <a:ext cx="5541818" cy="286232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There are lot of species in the area of Sundarbans, i. e. the Royal Bengal Tigers, Deers, Bears, crabs, Snackes, Crocodiles etc., which are the soul of the mangrove forest.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Economically it bears a significant importance since it provides the 25% of GDP herein Bangladesh. Besides, the  people of this region leads their lives by catching crab, fish and collecting honey etc. from this forest and often they out and out sacrificed  their life in order to look after lives.</a:t>
            </a: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anim calcmode="lin" valueType="num">
                                      <p:cBhvr additive="base">
                                        <p:cTn id="7" dur="500"/>
                                        <p:tgtEl>
                                          <p:spTgt spid="132"/>
                                        </p:tgtEl>
                                        <p:attrNameLst>
                                          <p:attrName>ppt_w</p:attrName>
                                        </p:attrNameLst>
                                      </p:cBhvr>
                                      <p:tavLst>
                                        <p:tav tm="0">
                                          <p:val>
                                            <p:strVal val="0"/>
                                          </p:val>
                                        </p:tav>
                                        <p:tav tm="100000">
                                          <p:val>
                                            <p:strVal val="#ppt_w"/>
                                          </p:val>
                                        </p:tav>
                                      </p:tavLst>
                                    </p:anim>
                                    <p:anim calcmode="lin" valueType="num">
                                      <p:cBhvr additive="base">
                                        <p:cTn id="8" dur="500"/>
                                        <p:tgtEl>
                                          <p:spTgt spid="132"/>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34"/>
                                        </p:tgtEl>
                                        <p:attrNameLst>
                                          <p:attrName>style.visibility</p:attrName>
                                        </p:attrNameLst>
                                      </p:cBhvr>
                                      <p:to>
                                        <p:strVal val="visible"/>
                                      </p:to>
                                    </p:set>
                                    <p:anim calcmode="lin" valueType="num">
                                      <p:cBhvr additive="base">
                                        <p:cTn id="18" dur="500"/>
                                        <p:tgtEl>
                                          <p:spTgt spid="1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pic>
        <p:nvPicPr>
          <p:cNvPr id="139" name="Google Shape;139;p5"/>
          <p:cNvPicPr preferRelativeResize="0"/>
          <p:nvPr/>
        </p:nvPicPr>
        <p:blipFill rotWithShape="1">
          <a:blip r:embed="rId3">
            <a:alphaModFix/>
          </a:blip>
          <a:srcRect/>
          <a:stretch/>
        </p:blipFill>
        <p:spPr>
          <a:xfrm>
            <a:off x="1" y="260926"/>
            <a:ext cx="8091054" cy="6003637"/>
          </a:xfrm>
          <a:prstGeom prst="flowChartDelay">
            <a:avLst/>
          </a:prstGeom>
          <a:noFill/>
          <a:ln>
            <a:noFill/>
          </a:ln>
        </p:spPr>
      </p:pic>
      <p:sp>
        <p:nvSpPr>
          <p:cNvPr id="140" name="Google Shape;140;p5"/>
          <p:cNvSpPr txBox="1"/>
          <p:nvPr/>
        </p:nvSpPr>
        <p:spPr>
          <a:xfrm>
            <a:off x="7435273" y="766619"/>
            <a:ext cx="5024582" cy="461665"/>
          </a:xfrm>
          <a:prstGeom prst="rect">
            <a:avLst/>
          </a:prstGeom>
          <a:noFill/>
          <a:ln>
            <a:noFill/>
          </a:ln>
          <a:effectLst>
            <a:outerShdw blurRad="149987" dist="250190" dir="8460000" algn="ctr">
              <a:srgbClr val="000000">
                <a:alpha val="27843"/>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2. Cox’s Bazar: Beautiful Bangladesh</a:t>
            </a:r>
            <a:endParaRPr/>
          </a:p>
        </p:txBody>
      </p:sp>
      <p:sp>
        <p:nvSpPr>
          <p:cNvPr id="141" name="Google Shape;141;p5"/>
          <p:cNvSpPr txBox="1"/>
          <p:nvPr/>
        </p:nvSpPr>
        <p:spPr>
          <a:xfrm>
            <a:off x="8184607" y="1348508"/>
            <a:ext cx="3759200"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This the world’s largest sea beach and an ecologically  critically area declared by the Government of Bangladesh under the BECA,1995.</a:t>
            </a:r>
            <a:endParaRPr/>
          </a:p>
        </p:txBody>
      </p:sp>
      <p:sp>
        <p:nvSpPr>
          <p:cNvPr id="142" name="Google Shape;142;p5"/>
          <p:cNvSpPr txBox="1"/>
          <p:nvPr/>
        </p:nvSpPr>
        <p:spPr>
          <a:xfrm>
            <a:off x="8184607" y="2828835"/>
            <a:ext cx="3759200" cy="1200329"/>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It is located at Cox’s Bazar District at Chattogram region in Bangladesh and it is the epicenter of recreation of millions of people of the land.</a:t>
            </a:r>
            <a:endParaRPr/>
          </a:p>
        </p:txBody>
      </p: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1000"/>
                                        <p:tgtEl>
                                          <p:spTgt spid="1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0"/>
                                        </p:tgtEl>
                                        <p:attrNameLst>
                                          <p:attrName>style.visibility</p:attrName>
                                        </p:attrNameLst>
                                      </p:cBhvr>
                                      <p:to>
                                        <p:strVal val="visible"/>
                                      </p:to>
                                    </p:set>
                                    <p:animEffect transition="in" filter="fade">
                                      <p:cBhvr>
                                        <p:cTn id="12" dur="2000"/>
                                        <p:tgtEl>
                                          <p:spTgt spid="140"/>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1"/>
                                        </p:tgtEl>
                                        <p:attrNameLst>
                                          <p:attrName>style.visibility</p:attrName>
                                        </p:attrNameLst>
                                      </p:cBhvr>
                                      <p:to>
                                        <p:strVal val="visible"/>
                                      </p:to>
                                    </p:set>
                                    <p:anim calcmode="lin" valueType="num">
                                      <p:cBhvr additive="base">
                                        <p:cTn id="17" dur="500"/>
                                        <p:tgtEl>
                                          <p:spTgt spid="141"/>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6"/>
          <p:cNvPicPr preferRelativeResize="0"/>
          <p:nvPr/>
        </p:nvPicPr>
        <p:blipFill rotWithShape="1">
          <a:blip r:embed="rId3">
            <a:alphaModFix/>
          </a:blip>
          <a:srcRect/>
          <a:stretch/>
        </p:blipFill>
        <p:spPr>
          <a:xfrm>
            <a:off x="0" y="785090"/>
            <a:ext cx="12166600" cy="6210300"/>
          </a:xfrm>
          <a:prstGeom prst="can">
            <a:avLst>
              <a:gd name="adj" fmla="val 25000"/>
            </a:avLst>
          </a:prstGeom>
          <a:noFill/>
          <a:ln>
            <a:noFill/>
          </a:ln>
        </p:spPr>
      </p:pic>
      <p:sp>
        <p:nvSpPr>
          <p:cNvPr id="148" name="Google Shape;148;p6"/>
          <p:cNvSpPr txBox="1"/>
          <p:nvPr/>
        </p:nvSpPr>
        <p:spPr>
          <a:xfrm>
            <a:off x="3256973" y="249580"/>
            <a:ext cx="5837382" cy="400110"/>
          </a:xfrm>
          <a:prstGeom prst="rect">
            <a:avLst/>
          </a:prstGeom>
          <a:noFill/>
          <a:ln w="9525" cap="flat" cmpd="sng">
            <a:solidFill>
              <a:schemeClr val="dk1"/>
            </a:solidFill>
            <a:prstDash val="solid"/>
            <a:round/>
            <a:headEnd type="none" w="sm" len="sm"/>
            <a:tailEnd type="none" w="sm" len="sm"/>
          </a:ln>
          <a:effectLst>
            <a:outerShdw blurRad="50800" dist="38100" dir="16200000"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3. Epicenter of Clouds and Hills: Beautiful Bangladesh</a:t>
            </a:r>
            <a:endParaRPr/>
          </a:p>
        </p:txBody>
      </p:sp>
      <p:sp>
        <p:nvSpPr>
          <p:cNvPr id="149" name="Google Shape;149;p6"/>
          <p:cNvSpPr txBox="1"/>
          <p:nvPr/>
        </p:nvSpPr>
        <p:spPr>
          <a:xfrm>
            <a:off x="3256973" y="914399"/>
            <a:ext cx="5837382"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 lands of Hill Tracts of Bangladesh are blessed with the lovely mountains and clouds and the people of this land often visit this areas to furnish their cherished dreams.</a:t>
            </a:r>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 calcmode="lin" valueType="num">
                                      <p:cBhvr additive="base">
                                        <p:cTn id="12" dur="500"/>
                                        <p:tgtEl>
                                          <p:spTgt spid="148"/>
                                        </p:tgtEl>
                                        <p:attrNameLst>
                                          <p:attrName>ppt_w</p:attrName>
                                        </p:attrNameLst>
                                      </p:cBhvr>
                                      <p:tavLst>
                                        <p:tav tm="0">
                                          <p:val>
                                            <p:strVal val="0"/>
                                          </p:val>
                                        </p:tav>
                                        <p:tav tm="100000">
                                          <p:val>
                                            <p:strVal val="#ppt_w"/>
                                          </p:val>
                                        </p:tav>
                                      </p:tavLst>
                                    </p:anim>
                                    <p:anim calcmode="lin" valueType="num">
                                      <p:cBhvr additive="base">
                                        <p:cTn id="13" dur="500"/>
                                        <p:tgtEl>
                                          <p:spTgt spid="148"/>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fade">
                                      <p:cBhvr>
                                        <p:cTn id="18"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pic>
        <p:nvPicPr>
          <p:cNvPr id="154" name="Google Shape;154;p7"/>
          <p:cNvPicPr preferRelativeResize="0"/>
          <p:nvPr/>
        </p:nvPicPr>
        <p:blipFill rotWithShape="1">
          <a:blip r:embed="rId3">
            <a:alphaModFix/>
          </a:blip>
          <a:srcRect/>
          <a:stretch/>
        </p:blipFill>
        <p:spPr>
          <a:xfrm>
            <a:off x="4484253" y="0"/>
            <a:ext cx="7770862" cy="6858000"/>
          </a:xfrm>
          <a:prstGeom prst="teardrop">
            <a:avLst>
              <a:gd name="adj" fmla="val 100000"/>
            </a:avLst>
          </a:prstGeom>
          <a:noFill/>
          <a:ln>
            <a:noFill/>
          </a:ln>
        </p:spPr>
      </p:pic>
      <p:sp>
        <p:nvSpPr>
          <p:cNvPr id="155" name="Google Shape;155;p7"/>
          <p:cNvSpPr txBox="1"/>
          <p:nvPr/>
        </p:nvSpPr>
        <p:spPr>
          <a:xfrm>
            <a:off x="286326" y="895927"/>
            <a:ext cx="4134812" cy="369332"/>
          </a:xfrm>
          <a:prstGeom prst="rect">
            <a:avLst/>
          </a:prstGeom>
          <a:noFill/>
          <a:ln w="9525" cap="flat" cmpd="sng">
            <a:solidFill>
              <a:srgbClr val="734B4A"/>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4. Kuakata Sea Beach: Daughter of the Sea</a:t>
            </a:r>
            <a:endParaRPr/>
          </a:p>
        </p:txBody>
      </p:sp>
      <p:sp>
        <p:nvSpPr>
          <p:cNvPr id="156" name="Google Shape;156;p7"/>
          <p:cNvSpPr/>
          <p:nvPr/>
        </p:nvSpPr>
        <p:spPr>
          <a:xfrm>
            <a:off x="317116" y="1625538"/>
            <a:ext cx="4104022" cy="3214317"/>
          </a:xfrm>
          <a:prstGeom prst="foldedCorner">
            <a:avLst>
              <a:gd name="adj" fmla="val 16667"/>
            </a:avLst>
          </a:prstGeom>
          <a:solidFill>
            <a:schemeClr val="lt1"/>
          </a:solidFill>
          <a:ln w="12700" cap="flat" cmpd="sng">
            <a:solidFill>
              <a:srgbClr val="804F48"/>
            </a:solidFill>
            <a:prstDash val="solid"/>
            <a:miter lim="800000"/>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7"/>
          <p:cNvSpPr txBox="1"/>
          <p:nvPr/>
        </p:nvSpPr>
        <p:spPr>
          <a:xfrm>
            <a:off x="380231" y="1911928"/>
            <a:ext cx="3947002" cy="2031325"/>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Kuakata Sea Beach is located at Kalapara upazila at Patuakhali District at Barishal Region in Bangladesh. </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It is only the place from where the people of this land can mitigate their cherished thirst.</a:t>
            </a:r>
            <a:endParaRPr/>
          </a:p>
        </p:txBody>
      </p:sp>
    </p:spTree>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20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fade">
                                      <p:cBhvr>
                                        <p:cTn id="12" dur="20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57"/>
                                        </p:tgtEl>
                                        <p:attrNameLst>
                                          <p:attrName>style.visibility</p:attrName>
                                        </p:attrNameLst>
                                      </p:cBhvr>
                                      <p:to>
                                        <p:strVal val="visible"/>
                                      </p:to>
                                    </p:set>
                                    <p:anim calcmode="lin" valueType="num">
                                      <p:cBhvr additive="base">
                                        <p:cTn id="17" dur="500"/>
                                        <p:tgtEl>
                                          <p:spTgt spid="15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6"/>
                                        </p:tgtEl>
                                        <p:attrNameLst>
                                          <p:attrName>style.visibility</p:attrName>
                                        </p:attrNameLst>
                                      </p:cBhvr>
                                      <p:to>
                                        <p:strVal val="visible"/>
                                      </p:to>
                                    </p:set>
                                    <p:animEffect transition="in" filter="fade">
                                      <p:cBhvr>
                                        <p:cTn id="22" dur="20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pic>
        <p:nvPicPr>
          <p:cNvPr id="162" name="Google Shape;162;p8"/>
          <p:cNvPicPr preferRelativeResize="0"/>
          <p:nvPr/>
        </p:nvPicPr>
        <p:blipFill rotWithShape="1">
          <a:blip r:embed="rId3">
            <a:alphaModFix/>
          </a:blip>
          <a:srcRect/>
          <a:stretch/>
        </p:blipFill>
        <p:spPr>
          <a:xfrm>
            <a:off x="4285672" y="0"/>
            <a:ext cx="7924802" cy="5283201"/>
          </a:xfrm>
          <a:prstGeom prst="round2DiagRect">
            <a:avLst>
              <a:gd name="adj1" fmla="val 16667"/>
              <a:gd name="adj2" fmla="val 0"/>
            </a:avLst>
          </a:prstGeom>
          <a:noFill/>
          <a:ln>
            <a:noFill/>
          </a:ln>
        </p:spPr>
      </p:pic>
      <p:sp>
        <p:nvSpPr>
          <p:cNvPr id="163" name="Google Shape;163;p8"/>
          <p:cNvSpPr txBox="1"/>
          <p:nvPr/>
        </p:nvSpPr>
        <p:spPr>
          <a:xfrm>
            <a:off x="249382" y="951345"/>
            <a:ext cx="3943927" cy="461665"/>
          </a:xfrm>
          <a:prstGeom prst="rect">
            <a:avLst/>
          </a:prstGeom>
          <a:noFill/>
          <a:ln w="9525" cap="flat" cmpd="sng">
            <a:solidFill>
              <a:srgbClr val="8BDEFE"/>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Times New Roman"/>
                <a:ea typeface="Times New Roman"/>
                <a:cs typeface="Times New Roman"/>
                <a:sym typeface="Times New Roman"/>
              </a:rPr>
              <a:t>4. Tea Garden: Beauty of Hills</a:t>
            </a:r>
            <a:endParaRPr/>
          </a:p>
        </p:txBody>
      </p:sp>
      <p:sp>
        <p:nvSpPr>
          <p:cNvPr id="164" name="Google Shape;164;p8"/>
          <p:cNvSpPr txBox="1"/>
          <p:nvPr/>
        </p:nvSpPr>
        <p:spPr>
          <a:xfrm>
            <a:off x="249382" y="1708727"/>
            <a:ext cx="3943927" cy="2585323"/>
          </a:xfrm>
          <a:prstGeom prst="rect">
            <a:avLst/>
          </a:prstGeom>
          <a:noFill/>
          <a:ln w="9525" cap="flat" cmpd="sng">
            <a:solidFill>
              <a:srgbClr val="5EC9FF"/>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There are lot of tea gardens at Sylhet region in Bangladesh and the derelict tea gardens cannot be mortgaged since it is owned by the Government.</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Tea Gardens produce tea and strengthen the country’s GDP. Besides, it fulfil the thirst of the people of the country by its own beauty.</a:t>
            </a:r>
            <a:endParaRPr/>
          </a:p>
        </p:txBody>
      </p:sp>
    </p:spTree>
  </p:cSld>
  <p:clrMapOvr>
    <a:masterClrMapping/>
  </p:clrMapOvr>
  <mc:AlternateContent xmlns:mc="http://schemas.openxmlformats.org/markup-compatibility/2006" xmlns:p14="http://schemas.microsoft.com/office/powerpoint/2010/main">
    <mc:Choice Requires="p14">
      <p:transition spd="slow" p14:dur="12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3"/>
                                        </p:tgtEl>
                                        <p:attrNameLst>
                                          <p:attrName>style.visibility</p:attrName>
                                        </p:attrNameLst>
                                      </p:cBhvr>
                                      <p:to>
                                        <p:strVal val="visible"/>
                                      </p:to>
                                    </p:set>
                                    <p:animEffect transition="in" filter="fade">
                                      <p:cBhvr>
                                        <p:cTn id="12" dur="500"/>
                                        <p:tgtEl>
                                          <p:spTgt spid="1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4"/>
                                        </p:tgtEl>
                                        <p:attrNameLst>
                                          <p:attrName>style.visibility</p:attrName>
                                        </p:attrNameLst>
                                      </p:cBhvr>
                                      <p:to>
                                        <p:strVal val="visible"/>
                                      </p:to>
                                    </p:set>
                                    <p:animEffect transition="in" filter="fade">
                                      <p:cBhvr>
                                        <p:cTn id="17"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9"/>
          <p:cNvPicPr preferRelativeResize="0"/>
          <p:nvPr/>
        </p:nvPicPr>
        <p:blipFill rotWithShape="1">
          <a:blip r:embed="rId3">
            <a:alphaModFix/>
          </a:blip>
          <a:srcRect/>
          <a:stretch/>
        </p:blipFill>
        <p:spPr>
          <a:xfrm>
            <a:off x="4599708" y="-1"/>
            <a:ext cx="7592291" cy="6317674"/>
          </a:xfrm>
          <a:prstGeom prst="teardrop">
            <a:avLst>
              <a:gd name="adj" fmla="val 100000"/>
            </a:avLst>
          </a:prstGeom>
          <a:noFill/>
          <a:ln>
            <a:noFill/>
          </a:ln>
        </p:spPr>
      </p:pic>
      <p:sp>
        <p:nvSpPr>
          <p:cNvPr id="170" name="Google Shape;170;p9"/>
          <p:cNvSpPr txBox="1"/>
          <p:nvPr/>
        </p:nvSpPr>
        <p:spPr>
          <a:xfrm>
            <a:off x="157019" y="1136072"/>
            <a:ext cx="4747490" cy="369332"/>
          </a:xfrm>
          <a:prstGeom prst="rect">
            <a:avLst/>
          </a:prstGeom>
          <a:noFill/>
          <a:ln w="9525" cap="flat" cmpd="sng">
            <a:solidFill>
              <a:srgbClr val="0059B3"/>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Times New Roman"/>
                <a:ea typeface="Times New Roman"/>
                <a:cs typeface="Times New Roman"/>
                <a:sym typeface="Times New Roman"/>
              </a:rPr>
              <a:t>5. Saint Martin’s Island: Beautiful Bangladesh</a:t>
            </a:r>
            <a:endParaRPr/>
          </a:p>
        </p:txBody>
      </p:sp>
      <p:sp>
        <p:nvSpPr>
          <p:cNvPr id="171" name="Google Shape;171;p9"/>
          <p:cNvSpPr txBox="1"/>
          <p:nvPr/>
        </p:nvSpPr>
        <p:spPr>
          <a:xfrm>
            <a:off x="406400" y="1948872"/>
            <a:ext cx="4045528" cy="2585323"/>
          </a:xfrm>
          <a:prstGeom prst="rect">
            <a:avLst/>
          </a:prstGeom>
          <a:noFill/>
          <a:ln w="9525" cap="flat" cmpd="sng">
            <a:solidFill>
              <a:srgbClr val="0076C9"/>
            </a:solidFill>
            <a:prstDash val="solid"/>
            <a:round/>
            <a:headEnd type="none" w="sm" len="sm"/>
            <a:tailEnd type="none" w="sm" len="sm"/>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Saint Martin Island is one of the scenic beautiful places herein Bangladesh which is an ecological critical area declared under the BECA,1995 by the Government of Bangladesh.</a:t>
            </a:r>
            <a:endParaRPr/>
          </a:p>
          <a:p>
            <a:pPr marL="0" marR="0" lvl="0" indent="0" algn="just" rtl="0">
              <a:spcBef>
                <a:spcPts val="0"/>
              </a:spcBef>
              <a:spcAft>
                <a:spcPts val="0"/>
              </a:spcAft>
              <a:buNone/>
            </a:pPr>
            <a:endParaRPr sz="1800">
              <a:solidFill>
                <a:schemeClr val="dk1"/>
              </a:solidFill>
              <a:latin typeface="Times New Roman"/>
              <a:ea typeface="Times New Roman"/>
              <a:cs typeface="Times New Roman"/>
              <a:sym typeface="Times New Roman"/>
            </a:endParaRPr>
          </a:p>
          <a:p>
            <a:pPr marL="0" marR="0" lvl="0" indent="0" algn="just" rtl="0">
              <a:spcBef>
                <a:spcPts val="0"/>
              </a:spcBef>
              <a:spcAft>
                <a:spcPts val="0"/>
              </a:spcAft>
              <a:buNone/>
            </a:pPr>
            <a:r>
              <a:rPr lang="en-US" sz="1800">
                <a:solidFill>
                  <a:schemeClr val="dk1"/>
                </a:solidFill>
                <a:latin typeface="Times New Roman"/>
                <a:ea typeface="Times New Roman"/>
                <a:cs typeface="Times New Roman"/>
                <a:sym typeface="Times New Roman"/>
              </a:rPr>
              <a:t>Many people often visit to this island by means of Ships or speed boat and enjoy the natural beauty of this island.</a:t>
            </a:r>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fade">
                                      <p:cBhvr>
                                        <p:cTn id="7" dur="2000"/>
                                        <p:tgtEl>
                                          <p:spTgt spid="1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fade">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fade">
                                      <p:cBhvr>
                                        <p:cTn id="17" dur="2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473</Words>
  <Application>Microsoft Office PowerPoint</Application>
  <PresentationFormat>Custom</PresentationFormat>
  <Paragraphs>41</Paragraphs>
  <Slides>10</Slides>
  <Notes>10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Masum Billah</dc:creator>
  <cp:lastModifiedBy>Hp</cp:lastModifiedBy>
  <cp:revision>1</cp:revision>
  <dcterms:created xsi:type="dcterms:W3CDTF">2025-01-20T13:29:11Z</dcterms:created>
  <dcterms:modified xsi:type="dcterms:W3CDTF">2025-01-23T17:00:31Z</dcterms:modified>
</cp:coreProperties>
</file>